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2" r:id="rId7"/>
    <p:sldId id="263" r:id="rId8"/>
    <p:sldId id="264" r:id="rId9"/>
    <p:sldId id="265" r:id="rId10"/>
    <p:sldId id="266" r:id="rId11"/>
  </p:sldIdLst>
  <p:sldSz cx="9144000" cy="5143500" type="screen16x9"/>
  <p:notesSz cx="6858000" cy="9144000"/>
  <p:embeddedFontLst>
    <p:embeddedFont>
      <p:font typeface="Google Sans" panose="020B0604020202020204" charset="0"/>
      <p:regular r:id="rId13"/>
      <p:bold r:id="rId14"/>
      <p:italic r:id="rId15"/>
      <p:boldItalic r:id="rId16"/>
    </p:embeddedFont>
    <p:embeddedFont>
      <p:font typeface="Google Sans Medium" panose="020B0604020202020204" charset="0"/>
      <p:regular r:id="rId17"/>
      <p:bold r:id="rId18"/>
      <p:italic r:id="rId19"/>
      <p:boldItalic r:id="rId20"/>
    </p:embeddedFont>
    <p:embeddedFont>
      <p:font typeface="Google Sans SemiBold"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3AA68B-4A72-41AD-8681-6DC6DDC93348}" v="5" dt="2025-09-21T11:55:43.0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82" y="10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neeth krishna" userId="da4550f31cd31f69" providerId="LiveId" clId="{F382DE96-A039-4E73-BE0A-78F5A5815A75}"/>
    <pc:docChg chg="custSel modSld">
      <pc:chgData name="praneeth krishna" userId="da4550f31cd31f69" providerId="LiveId" clId="{F382DE96-A039-4E73-BE0A-78F5A5815A75}" dt="2025-09-21T12:00:04.333" v="250" actId="20577"/>
      <pc:docMkLst>
        <pc:docMk/>
      </pc:docMkLst>
      <pc:sldChg chg="modSp mod">
        <pc:chgData name="praneeth krishna" userId="da4550f31cd31f69" providerId="LiveId" clId="{F382DE96-A039-4E73-BE0A-78F5A5815A75}" dt="2025-09-21T12:00:04.333" v="250" actId="20577"/>
        <pc:sldMkLst>
          <pc:docMk/>
          <pc:sldMk cId="0" sldId="265"/>
        </pc:sldMkLst>
        <pc:spChg chg="mod">
          <ac:chgData name="praneeth krishna" userId="da4550f31cd31f69" providerId="LiveId" clId="{F382DE96-A039-4E73-BE0A-78F5A5815A75}" dt="2025-09-21T12:00:04.333" v="250" actId="20577"/>
          <ac:spMkLst>
            <pc:docMk/>
            <pc:sldMk cId="0" sldId="265"/>
            <ac:spMk id="112" creationId="{00000000-0000-0000-0000-000000000000}"/>
          </ac:spMkLst>
        </pc:sp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22b7494c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22b7494c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c190bc4ce7_0_12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g2c190bc4ce7_0_1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2b7494ca5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2b7494ca5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2b7494ca5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2b7494ca5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2b7494ca56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2b7494ca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2b7494ca5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2b7494ca5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2b7494ca5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2b7494ca5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2b7494ca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2b7494ca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c190bc4ce7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c190bc4ce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p:cSld name="TITLE_AND_BODY_1">
    <p:spTree>
      <p:nvGrpSpPr>
        <p:cNvPr id="1"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55" name="Google Shape;55;p14" title="hackathon 5.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56" name="Google Shape;56;p14"/>
          <p:cNvSpPr txBox="1"/>
          <p:nvPr/>
        </p:nvSpPr>
        <p:spPr>
          <a:xfrm>
            <a:off x="294675" y="3086473"/>
            <a:ext cx="8520600" cy="443700"/>
          </a:xfrm>
          <a:prstGeom prst="rect">
            <a:avLst/>
          </a:prstGeom>
          <a:noFill/>
          <a:ln>
            <a:noFill/>
          </a:ln>
        </p:spPr>
        <p:txBody>
          <a:bodyPr spcFirstLastPara="1" wrap="square" lIns="91425" tIns="91425" rIns="91425" bIns="91425" anchor="t" anchorCtr="0">
            <a:normAutofit/>
          </a:bodyPr>
          <a:lstStyle/>
          <a:p>
            <a:pPr lvl="0">
              <a:lnSpc>
                <a:spcPct val="80000"/>
              </a:lnSpc>
            </a:pPr>
            <a:r>
              <a:rPr lang="en-GB" sz="1700" dirty="0">
                <a:solidFill>
                  <a:srgbClr val="202729"/>
                </a:solidFill>
                <a:latin typeface="Google Sans SemiBold"/>
                <a:ea typeface="Google Sans SemiBold"/>
                <a:cs typeface="Google Sans SemiBold"/>
                <a:sym typeface="Google Sans SemiBold"/>
              </a:rPr>
              <a:t>Team Name :  THE LEARNING CODERS</a:t>
            </a:r>
            <a:endParaRPr sz="1700" dirty="0">
              <a:solidFill>
                <a:srgbClr val="202729"/>
              </a:solidFill>
              <a:latin typeface="Google Sans SemiBold"/>
              <a:ea typeface="Google Sans SemiBold"/>
              <a:cs typeface="Google Sans SemiBold"/>
              <a:sym typeface="Google Sans SemiBold"/>
            </a:endParaRPr>
          </a:p>
        </p:txBody>
      </p:sp>
      <p:sp>
        <p:nvSpPr>
          <p:cNvPr id="57" name="Google Shape;57;p14"/>
          <p:cNvSpPr txBox="1"/>
          <p:nvPr/>
        </p:nvSpPr>
        <p:spPr>
          <a:xfrm>
            <a:off x="328730" y="4036310"/>
            <a:ext cx="8520600" cy="408600"/>
          </a:xfrm>
          <a:prstGeom prst="rect">
            <a:avLst/>
          </a:prstGeom>
          <a:noFill/>
          <a:ln>
            <a:noFill/>
          </a:ln>
        </p:spPr>
        <p:txBody>
          <a:bodyPr spcFirstLastPara="1" wrap="square" lIns="91425" tIns="91425" rIns="91425" bIns="91425" anchor="t" anchorCtr="0">
            <a:normAutofit/>
          </a:bodyPr>
          <a:lstStyle/>
          <a:p>
            <a:pPr>
              <a:lnSpc>
                <a:spcPct val="70000"/>
              </a:lnSpc>
            </a:pPr>
            <a:r>
              <a:rPr lang="en-GB" sz="1700" dirty="0">
                <a:solidFill>
                  <a:srgbClr val="202729"/>
                </a:solidFill>
                <a:latin typeface="Google Sans SemiBold"/>
                <a:ea typeface="Google Sans SemiBold"/>
                <a:cs typeface="Google Sans SemiBold"/>
                <a:sym typeface="Google Sans SemiBold"/>
              </a:rPr>
              <a:t>Problem Statement : </a:t>
            </a:r>
            <a:r>
              <a:rPr lang="en-US" sz="1800" dirty="0">
                <a:latin typeface="Google Sans Medium" panose="020B0604020202020204" charset="0"/>
                <a:ea typeface="Google Sans Medium" panose="020B0604020202020204" charset="0"/>
                <a:cs typeface="Google Sans Medium" panose="020B0604020202020204" charset="0"/>
              </a:rPr>
              <a:t>AI-Powered Marketplace Assistant for Local Artisans</a:t>
            </a:r>
          </a:p>
          <a:p>
            <a:pPr marL="0" lvl="0" indent="0" algn="l" rtl="0">
              <a:lnSpc>
                <a:spcPct val="70000"/>
              </a:lnSpc>
              <a:spcBef>
                <a:spcPts val="0"/>
              </a:spcBef>
              <a:spcAft>
                <a:spcPts val="0"/>
              </a:spcAft>
              <a:buNone/>
            </a:pPr>
            <a:endParaRPr sz="1700" dirty="0">
              <a:solidFill>
                <a:srgbClr val="202729"/>
              </a:solidFill>
              <a:latin typeface="Google Sans SemiBold"/>
              <a:ea typeface="Google Sans SemiBold"/>
              <a:cs typeface="Google Sans SemiBold"/>
              <a:sym typeface="Google Sans SemiBold"/>
            </a:endParaRPr>
          </a:p>
        </p:txBody>
      </p:sp>
      <p:sp>
        <p:nvSpPr>
          <p:cNvPr id="58" name="Google Shape;58;p14"/>
          <p:cNvSpPr txBox="1"/>
          <p:nvPr/>
        </p:nvSpPr>
        <p:spPr>
          <a:xfrm>
            <a:off x="310163" y="3561233"/>
            <a:ext cx="8520600" cy="443700"/>
          </a:xfrm>
          <a:prstGeom prst="rect">
            <a:avLst/>
          </a:prstGeom>
          <a:noFill/>
          <a:ln>
            <a:noFill/>
          </a:ln>
        </p:spPr>
        <p:txBody>
          <a:bodyPr spcFirstLastPara="1" wrap="square" lIns="91425" tIns="91425" rIns="91425" bIns="91425" anchor="t" anchorCtr="0">
            <a:normAutofit/>
          </a:bodyPr>
          <a:lstStyle/>
          <a:p>
            <a:pPr lvl="0">
              <a:lnSpc>
                <a:spcPct val="80000"/>
              </a:lnSpc>
            </a:pPr>
            <a:r>
              <a:rPr lang="en-GB" sz="1700" dirty="0">
                <a:solidFill>
                  <a:srgbClr val="202729"/>
                </a:solidFill>
                <a:latin typeface="Google Sans SemiBold"/>
                <a:ea typeface="Google Sans SemiBold"/>
                <a:cs typeface="Google Sans SemiBold"/>
                <a:sym typeface="Google Sans SemiBold"/>
              </a:rPr>
              <a:t>Team Leader Name : VENKATESWARI CHIMATA</a:t>
            </a:r>
            <a:endParaRPr sz="1700" dirty="0">
              <a:solidFill>
                <a:srgbClr val="202729"/>
              </a:solidFill>
              <a:latin typeface="Google Sans SemiBold"/>
              <a:ea typeface="Google Sans SemiBold"/>
              <a:cs typeface="Google Sans SemiBold"/>
              <a:sym typeface="Google Sans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1016"/>
        </a:solidFill>
        <a:effectLst/>
      </p:bgPr>
    </p:bg>
    <p:spTree>
      <p:nvGrpSpPr>
        <p:cNvPr id="1" name="Shape 116"/>
        <p:cNvGrpSpPr/>
        <p:nvPr/>
      </p:nvGrpSpPr>
      <p:grpSpPr>
        <a:xfrm>
          <a:off x="0" y="0"/>
          <a:ext cx="0" cy="0"/>
          <a:chOff x="0" y="0"/>
          <a:chExt cx="0" cy="0"/>
        </a:xfrm>
      </p:grpSpPr>
      <p:pic>
        <p:nvPicPr>
          <p:cNvPr id="117" name="Google Shape;117;p24" title="hackathon 5 – 3.png"/>
          <p:cNvPicPr preferRelativeResize="0"/>
          <p:nvPr/>
        </p:nvPicPr>
        <p:blipFill rotWithShape="1">
          <a:blip r:embed="rId3">
            <a:alphaModFix/>
          </a:blip>
          <a:srcRect/>
          <a:stretch/>
        </p:blipFill>
        <p:spPr>
          <a:xfrm>
            <a:off x="0" y="0"/>
            <a:ext cx="914401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15"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64" name="Google Shape;64;p15"/>
          <p:cNvSpPr txBox="1"/>
          <p:nvPr/>
        </p:nvSpPr>
        <p:spPr>
          <a:xfrm>
            <a:off x="211873" y="655393"/>
            <a:ext cx="8720254" cy="4191670"/>
          </a:xfrm>
          <a:prstGeom prst="rect">
            <a:avLst/>
          </a:prstGeom>
          <a:noFill/>
          <a:ln>
            <a:noFill/>
          </a:ln>
        </p:spPr>
        <p:txBody>
          <a:bodyPr spcFirstLastPara="1" wrap="square" lIns="91425" tIns="91425" rIns="91425" bIns="91425" anchor="t" anchorCtr="0">
            <a:normAutofit lnSpcReduction="10000"/>
          </a:bodyPr>
          <a:lstStyle/>
          <a:p>
            <a:pPr lvl="0">
              <a:lnSpc>
                <a:spcPct val="115000"/>
              </a:lnSpc>
              <a:spcAft>
                <a:spcPts val="1200"/>
              </a:spcAft>
              <a:buSzPts val="935"/>
            </a:pPr>
            <a:r>
              <a:rPr lang="en-GB" sz="1600" dirty="0">
                <a:solidFill>
                  <a:schemeClr val="dk1"/>
                </a:solidFill>
                <a:latin typeface="Google Sans Medium"/>
                <a:ea typeface="Google Sans Medium"/>
                <a:cs typeface="Google Sans Medium"/>
                <a:sym typeface="Google Sans Medium"/>
              </a:rPr>
              <a:t>Brief about the prototype:</a:t>
            </a:r>
          </a:p>
          <a:p>
            <a:pPr lvl="0" algn="just">
              <a:lnSpc>
                <a:spcPct val="115000"/>
              </a:lnSpc>
              <a:spcAft>
                <a:spcPts val="1200"/>
              </a:spcAft>
              <a:buSzPts val="935"/>
            </a:pPr>
            <a:r>
              <a:rPr lang="en-US" sz="1500" dirty="0">
                <a:latin typeface="Google Sans Medium" panose="020B0604020202020204" charset="0"/>
                <a:ea typeface="Google Sans Medium" panose="020B0604020202020204" charset="0"/>
                <a:cs typeface="Google Sans Medium" panose="020B0604020202020204" charset="0"/>
              </a:rPr>
              <a:t>The prototype is an AI-powered marketplace assistant designed to empower local artisans by simplifying their digital journey. Using Google Cloud’s generative AI, it enables craftsmen to create professional product descriptions, social media posts, and advertisements with ease. The platform focuses on storytelling, highlighting the cultural heritage and uniqueness of each craft to attract modern audiences. It also provides insights into market trends, helping artisans align their traditional skills with contemporary consumer preferences. Additionally, AI-driven recommendations guide them in pricing, packaging, and positioning their products effectively. The tool includes visual enhancement features to generate appealing images for online platforms, further boosting product visibility. Acting as a bridge between artisans and global buyers, the solution expands market access and income opportunities. By enhancing visibility and digital presence, it ensures sustainable growth and long-term success for artisans. Ultimately, this prototype preserves traditional art forms while empowering local craftsmen to thrive in the digital economy</a:t>
            </a:r>
            <a:r>
              <a:rPr lang="en-US" sz="1600" dirty="0"/>
              <a:t>.</a:t>
            </a:r>
            <a:endParaRPr lang="en-GB" sz="1600" dirty="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6"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70" name="Google Shape;70;p16"/>
          <p:cNvSpPr txBox="1"/>
          <p:nvPr/>
        </p:nvSpPr>
        <p:spPr>
          <a:xfrm>
            <a:off x="167268" y="541349"/>
            <a:ext cx="8809463" cy="4380055"/>
          </a:xfrm>
          <a:prstGeom prst="rect">
            <a:avLst/>
          </a:prstGeom>
          <a:noFill/>
          <a:ln>
            <a:noFill/>
          </a:ln>
        </p:spPr>
        <p:txBody>
          <a:bodyPr spcFirstLastPara="1" wrap="square" lIns="91425" tIns="91425" rIns="91425" bIns="91425" anchor="t" anchorCtr="0">
            <a:normAutofit fontScale="92500" lnSpcReduction="10000"/>
          </a:bodyPr>
          <a:lstStyle/>
          <a:p>
            <a:pPr marL="0" lvl="0" indent="0" algn="l" rtl="0">
              <a:lnSpc>
                <a:spcPct val="115000"/>
              </a:lnSpc>
              <a:spcBef>
                <a:spcPts val="1200"/>
              </a:spcBef>
              <a:spcAft>
                <a:spcPts val="0"/>
              </a:spcAft>
              <a:buNone/>
            </a:pPr>
            <a:r>
              <a:rPr lang="en-GB" sz="1600" dirty="0">
                <a:solidFill>
                  <a:schemeClr val="dk1"/>
                </a:solidFill>
                <a:latin typeface="Google Sans Medium"/>
                <a:ea typeface="Google Sans Medium"/>
                <a:cs typeface="Google Sans Medium"/>
                <a:sym typeface="Google Sans Medium"/>
              </a:rPr>
              <a:t>  Opportunity should be able to explain the following:</a:t>
            </a:r>
          </a:p>
          <a:p>
            <a:pPr lvl="0" algn="just">
              <a:lnSpc>
                <a:spcPct val="115000"/>
              </a:lnSpc>
              <a:spcBef>
                <a:spcPts val="1200"/>
              </a:spcBef>
            </a:pPr>
            <a:r>
              <a:rPr lang="en-US" sz="1600" dirty="0">
                <a:latin typeface="Google Sans Medium" panose="020B0604020202020204" charset="0"/>
                <a:ea typeface="Google Sans Medium" panose="020B0604020202020204" charset="0"/>
                <a:cs typeface="Google Sans Medium" panose="020B0604020202020204" charset="0"/>
              </a:rPr>
              <a:t>The proposed AI-powered marketplace assistant offers a unique approach compared to existing solutions like generic e-commerce platforms or digital marketplaces, which mainly focus on product listings and transactions. Unlike these platforms, our solution is specially designed for local artisans, with features that simplify digital adoption through AI-generated product descriptions, marketing content, and visuals in multiple languages, making it accessible even to those with limited technical knowledge. It solves the core problems artisans face low digital visibility, lack of marketing skills, and poor connection with modern consumers by providing personalized recommendations for pricing, packaging, and trend alignment while also highlighting the cultural heritage behind every product. This ensures that artisans not only reach wider audiences but also maintain the authenticity of their craft. The USP of the solution lies in its ability to blend tradition with technology: it doesn’t just enable sales, but also tells the story of the craft, builds emotional connections with buyers, and creates sustainable income opportunities. By acting as both a marketplace enabler and a cultural storyteller, it secures the future of traditional art forms in the digital economy.</a:t>
            </a:r>
            <a:endParaRPr sz="1600" dirty="0">
              <a:solidFill>
                <a:schemeClr val="dk1"/>
              </a:solidFill>
              <a:latin typeface="Google Sans Medium" panose="020B0604020202020204" charset="0"/>
              <a:ea typeface="Google Sans Medium" panose="020B0604020202020204" charset="0"/>
              <a:cs typeface="Google Sans Medium" panose="020B0604020202020204" charset="0"/>
              <a:sym typeface="Google Sans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7"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76" name="Google Shape;76;p17"/>
          <p:cNvSpPr txBox="1"/>
          <p:nvPr/>
        </p:nvSpPr>
        <p:spPr>
          <a:xfrm>
            <a:off x="244793" y="523786"/>
            <a:ext cx="8639012" cy="4200006"/>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1800" dirty="0">
                <a:solidFill>
                  <a:schemeClr val="dk1"/>
                </a:solidFill>
                <a:latin typeface="Google Sans Medium"/>
                <a:ea typeface="Google Sans Medium"/>
                <a:cs typeface="Google Sans Medium"/>
                <a:sym typeface="Google Sans Medium"/>
              </a:rPr>
              <a:t>List of features offered by the solution</a:t>
            </a:r>
            <a:endParaRPr lang="en-GB" sz="1600" dirty="0">
              <a:solidFill>
                <a:schemeClr val="dk2"/>
              </a:solidFill>
              <a:latin typeface="Google Sans"/>
              <a:ea typeface="Google Sans"/>
              <a:cs typeface="Google Sans"/>
              <a:sym typeface="Google Sans"/>
            </a:endParaRPr>
          </a:p>
          <a:p>
            <a:pPr marL="0" lvl="0" indent="0" algn="l" rtl="0">
              <a:lnSpc>
                <a:spcPct val="115000"/>
              </a:lnSpc>
              <a:spcBef>
                <a:spcPts val="0"/>
              </a:spcBef>
              <a:spcAft>
                <a:spcPts val="0"/>
              </a:spcAft>
              <a:buNone/>
            </a:pPr>
            <a:endParaRPr sz="1000" dirty="0">
              <a:solidFill>
                <a:schemeClr val="dk1"/>
              </a:solidFill>
              <a:latin typeface="Google Sans Medium"/>
              <a:ea typeface="Google Sans Medium"/>
              <a:cs typeface="Google Sans Medium"/>
              <a:sym typeface="Google Sans Medium"/>
            </a:endParaRPr>
          </a:p>
        </p:txBody>
      </p:sp>
      <p:sp>
        <p:nvSpPr>
          <p:cNvPr id="4" name="Rectangle 3">
            <a:extLst>
              <a:ext uri="{FF2B5EF4-FFF2-40B4-BE49-F238E27FC236}">
                <a16:creationId xmlns:a16="http://schemas.microsoft.com/office/drawing/2014/main" id="{15FBE85B-C433-B53C-C2BA-F6554F6CDADC}"/>
              </a:ext>
            </a:extLst>
          </p:cNvPr>
          <p:cNvSpPr>
            <a:spLocks noChangeArrowheads="1"/>
          </p:cNvSpPr>
          <p:nvPr/>
        </p:nvSpPr>
        <p:spPr bwMode="auto">
          <a:xfrm>
            <a:off x="178420" y="1063185"/>
            <a:ext cx="8705385"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1.AI Product Cataloging</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Auto-generate product listings, descriptions, and pricing suggestions.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2.Storytelling &amp; Branding</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Craft artisan stories, create brand pages, and multilingual support.</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3.Digital Marketing</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Social media content, email campaigns, and ad strategy recommendations.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4.Customer Engagement</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AI chat assistant, feedback analysis, and AR/3D product previews.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5.Market Insights</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Sales trends, customer behavior, and competitor analysis.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6.E-Commerce Integration</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Online store setup, payment gateways, and inventory management.</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7.Skill Development</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Tutorials on marketing, photography, and design suggestions.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8.Community &amp; Networking</a:t>
            </a:r>
            <a:r>
              <a:rPr kumimoji="0" lang="en-US" altLang="en-US" b="0" i="0" u="none" strike="noStrike" cap="none" normalizeH="0" baseline="0" dirty="0">
                <a:ln>
                  <a:noFill/>
                </a:ln>
                <a:solidFill>
                  <a:schemeClr val="tx1"/>
                </a:solidFill>
                <a:effectLst/>
                <a:latin typeface="Google Sans Medium" panose="020B0604020202020204" charset="0"/>
                <a:ea typeface="Google Sans Medium" panose="020B0604020202020204" charset="0"/>
                <a:cs typeface="Google Sans Medium" panose="020B0604020202020204" charset="0"/>
              </a:rPr>
              <a:t> – Connect artisans, promote events, and engage customers.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8"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82" name="Google Shape;82;p18"/>
          <p:cNvSpPr txBox="1"/>
          <p:nvPr/>
        </p:nvSpPr>
        <p:spPr>
          <a:xfrm>
            <a:off x="163016" y="654695"/>
            <a:ext cx="8780261" cy="4266709"/>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Process flow diagram or Use-case diagram</a:t>
            </a:r>
            <a:endParaRPr sz="1600" dirty="0">
              <a:solidFill>
                <a:schemeClr val="dk2"/>
              </a:solidFill>
              <a:latin typeface="Google Sans"/>
              <a:ea typeface="Google Sans"/>
              <a:cs typeface="Google Sans"/>
              <a:sym typeface="Google Sans"/>
            </a:endParaRPr>
          </a:p>
          <a:p>
            <a:pPr marL="0" lvl="0" indent="0" algn="l" rtl="0">
              <a:lnSpc>
                <a:spcPct val="115000"/>
              </a:lnSpc>
              <a:spcBef>
                <a:spcPts val="1200"/>
              </a:spcBef>
              <a:spcAft>
                <a:spcPts val="1200"/>
              </a:spcAft>
              <a:buNone/>
            </a:pPr>
            <a:endParaRPr sz="1600" dirty="0">
              <a:solidFill>
                <a:schemeClr val="dk1"/>
              </a:solidFill>
              <a:latin typeface="Google Sans Medium"/>
              <a:ea typeface="Google Sans Medium"/>
              <a:cs typeface="Google Sans Medium"/>
              <a:sym typeface="Google Sans Medium"/>
            </a:endParaRPr>
          </a:p>
        </p:txBody>
      </p:sp>
      <p:pic>
        <p:nvPicPr>
          <p:cNvPr id="3" name="Picture 2">
            <a:extLst>
              <a:ext uri="{FF2B5EF4-FFF2-40B4-BE49-F238E27FC236}">
                <a16:creationId xmlns:a16="http://schemas.microsoft.com/office/drawing/2014/main" id="{8C702805-5462-AEF1-4B08-E294BFE7E16A}"/>
              </a:ext>
            </a:extLst>
          </p:cNvPr>
          <p:cNvPicPr>
            <a:picLocks noChangeAspect="1"/>
          </p:cNvPicPr>
          <p:nvPr/>
        </p:nvPicPr>
        <p:blipFill>
          <a:blip r:embed="rId4"/>
          <a:stretch>
            <a:fillRect/>
          </a:stretch>
        </p:blipFill>
        <p:spPr>
          <a:xfrm>
            <a:off x="1486829" y="1048215"/>
            <a:ext cx="6200077" cy="373194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20"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94" name="Google Shape;94;p20"/>
          <p:cNvSpPr txBox="1"/>
          <p:nvPr/>
        </p:nvSpPr>
        <p:spPr>
          <a:xfrm>
            <a:off x="311700" y="746400"/>
            <a:ext cx="8520600" cy="40419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GB" sz="1600" dirty="0">
                <a:solidFill>
                  <a:schemeClr val="dk1"/>
                </a:solidFill>
                <a:latin typeface="Google Sans Medium"/>
                <a:ea typeface="Google Sans Medium"/>
                <a:cs typeface="Google Sans Medium"/>
                <a:sym typeface="Google Sans Medium"/>
              </a:rPr>
              <a:t>Architecture diagram of the proposed solution</a:t>
            </a:r>
            <a:endParaRPr sz="1600" dirty="0">
              <a:solidFill>
                <a:schemeClr val="dk1"/>
              </a:solidFill>
              <a:latin typeface="Google Sans Medium"/>
              <a:ea typeface="Google Sans Medium"/>
              <a:cs typeface="Google Sans Medium"/>
              <a:sym typeface="Google Sans Medium"/>
            </a:endParaRPr>
          </a:p>
        </p:txBody>
      </p:sp>
      <p:pic>
        <p:nvPicPr>
          <p:cNvPr id="3" name="Picture 2">
            <a:extLst>
              <a:ext uri="{FF2B5EF4-FFF2-40B4-BE49-F238E27FC236}">
                <a16:creationId xmlns:a16="http://schemas.microsoft.com/office/drawing/2014/main" id="{C6988A01-14C9-9CED-78E8-8B69667306B9}"/>
              </a:ext>
            </a:extLst>
          </p:cNvPr>
          <p:cNvPicPr>
            <a:picLocks noChangeAspect="1"/>
          </p:cNvPicPr>
          <p:nvPr/>
        </p:nvPicPr>
        <p:blipFill>
          <a:blip r:embed="rId4"/>
          <a:stretch>
            <a:fillRect/>
          </a:stretch>
        </p:blipFill>
        <p:spPr>
          <a:xfrm>
            <a:off x="1483895" y="1314540"/>
            <a:ext cx="5210640" cy="34737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1"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100" name="Google Shape;100;p21"/>
          <p:cNvSpPr txBox="1"/>
          <p:nvPr/>
        </p:nvSpPr>
        <p:spPr>
          <a:xfrm>
            <a:off x="185319" y="565499"/>
            <a:ext cx="8817431" cy="4348471"/>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15000"/>
              </a:lnSpc>
              <a:spcBef>
                <a:spcPts val="0"/>
              </a:spcBef>
              <a:spcAft>
                <a:spcPts val="1200"/>
              </a:spcAft>
              <a:buClr>
                <a:srgbClr val="616161"/>
              </a:buClr>
              <a:buSzPts val="1800"/>
              <a:buFont typeface="Proxima Nova"/>
              <a:buNone/>
            </a:pPr>
            <a:r>
              <a:rPr lang="en-GB" sz="1600" dirty="0">
                <a:solidFill>
                  <a:schemeClr val="dk1"/>
                </a:solidFill>
                <a:latin typeface="Google Sans Medium" panose="020B0604020202020204" charset="0"/>
                <a:ea typeface="Google Sans Medium" panose="020B0604020202020204" charset="0"/>
                <a:cs typeface="Google Sans Medium" panose="020B0604020202020204" charset="0"/>
                <a:sym typeface="Google Sans Medium"/>
              </a:rPr>
              <a:t>Technologies to be used in the solution:</a:t>
            </a:r>
          </a:p>
          <a:p>
            <a:pPr algn="just"/>
            <a:r>
              <a:rPr lang="en-IN" b="1" dirty="0">
                <a:latin typeface="Google Sans Medium" panose="020B0604020202020204" charset="0"/>
                <a:ea typeface="Google Sans Medium" panose="020B0604020202020204" charset="0"/>
                <a:cs typeface="Google Sans Medium" panose="020B0604020202020204" charset="0"/>
              </a:rPr>
              <a:t>1. AI &amp; ML</a:t>
            </a:r>
          </a:p>
          <a:p>
            <a:pPr algn="just"/>
            <a:r>
              <a:rPr lang="en-IN" dirty="0">
                <a:latin typeface="Google Sans Medium" panose="020B0604020202020204" charset="0"/>
                <a:ea typeface="Google Sans Medium" panose="020B0604020202020204" charset="0"/>
                <a:cs typeface="Google Sans Medium" panose="020B0604020202020204" charset="0"/>
              </a:rPr>
              <a:t>Generative AI (Google Cloud Vertex AI) for content, storytelling, and product images.</a:t>
            </a:r>
          </a:p>
          <a:p>
            <a:pPr algn="just"/>
            <a:r>
              <a:rPr lang="en-IN" dirty="0">
                <a:latin typeface="Google Sans Medium" panose="020B0604020202020204" charset="0"/>
                <a:ea typeface="Google Sans Medium" panose="020B0604020202020204" charset="0"/>
                <a:cs typeface="Google Sans Medium" panose="020B0604020202020204" charset="0"/>
              </a:rPr>
              <a:t>Recommendation systems for personalized product suggestions.</a:t>
            </a:r>
          </a:p>
          <a:p>
            <a:pPr algn="just"/>
            <a:r>
              <a:rPr lang="en-IN" dirty="0">
                <a:latin typeface="Google Sans Medium" panose="020B0604020202020204" charset="0"/>
                <a:ea typeface="Google Sans Medium" panose="020B0604020202020204" charset="0"/>
                <a:cs typeface="Google Sans Medium" panose="020B0604020202020204" charset="0"/>
              </a:rPr>
              <a:t>NLP for chatbots, feedback analysis, and customer support.</a:t>
            </a:r>
          </a:p>
          <a:p>
            <a:pPr algn="just"/>
            <a:endParaRPr lang="en-IN" dirty="0">
              <a:latin typeface="Google Sans Medium" panose="020B0604020202020204" charset="0"/>
              <a:ea typeface="Google Sans Medium" panose="020B0604020202020204" charset="0"/>
              <a:cs typeface="Google Sans Medium" panose="020B0604020202020204" charset="0"/>
            </a:endParaRPr>
          </a:p>
          <a:p>
            <a:pPr algn="just"/>
            <a:r>
              <a:rPr lang="en-IN" b="1" dirty="0"/>
              <a:t>2. Cloud &amp; Backend</a:t>
            </a:r>
          </a:p>
          <a:p>
            <a:pPr algn="just"/>
            <a:r>
              <a:rPr lang="en-IN" dirty="0">
                <a:latin typeface="Google Sans Medium" panose="020B0604020202020204" charset="0"/>
                <a:ea typeface="Google Sans Medium" panose="020B0604020202020204" charset="0"/>
                <a:cs typeface="Google Sans Medium" panose="020B0604020202020204" charset="0"/>
              </a:rPr>
              <a:t>Google Cloud (Storage, Functions, </a:t>
            </a:r>
            <a:r>
              <a:rPr lang="en-IN" dirty="0" err="1">
                <a:latin typeface="Google Sans Medium" panose="020B0604020202020204" charset="0"/>
                <a:ea typeface="Google Sans Medium" panose="020B0604020202020204" charset="0"/>
                <a:cs typeface="Google Sans Medium" panose="020B0604020202020204" charset="0"/>
              </a:rPr>
              <a:t>BigQuery</a:t>
            </a:r>
            <a:r>
              <a:rPr lang="en-IN" dirty="0">
                <a:latin typeface="Google Sans Medium" panose="020B0604020202020204" charset="0"/>
                <a:ea typeface="Google Sans Medium" panose="020B0604020202020204" charset="0"/>
                <a:cs typeface="Google Sans Medium" panose="020B0604020202020204" charset="0"/>
              </a:rPr>
              <a:t>) for secure data handling and analytics.</a:t>
            </a:r>
          </a:p>
          <a:p>
            <a:pPr algn="just"/>
            <a:r>
              <a:rPr lang="en-IN" dirty="0">
                <a:latin typeface="Google Sans Medium" panose="020B0604020202020204" charset="0"/>
                <a:ea typeface="Google Sans Medium" panose="020B0604020202020204" charset="0"/>
                <a:cs typeface="Google Sans Medium" panose="020B0604020202020204" charset="0"/>
              </a:rPr>
              <a:t>Databases: </a:t>
            </a:r>
            <a:r>
              <a:rPr lang="en-IN" dirty="0" err="1">
                <a:latin typeface="Google Sans Medium" panose="020B0604020202020204" charset="0"/>
                <a:ea typeface="Google Sans Medium" panose="020B0604020202020204" charset="0"/>
                <a:cs typeface="Google Sans Medium" panose="020B0604020202020204" charset="0"/>
              </a:rPr>
              <a:t>Firestore</a:t>
            </a:r>
            <a:r>
              <a:rPr lang="en-IN" dirty="0">
                <a:latin typeface="Google Sans Medium" panose="020B0604020202020204" charset="0"/>
                <a:ea typeface="Google Sans Medium" panose="020B0604020202020204" charset="0"/>
                <a:cs typeface="Google Sans Medium" panose="020B0604020202020204" charset="0"/>
              </a:rPr>
              <a:t>/Firebase for dynamic content, Cloud SQL for structured data.</a:t>
            </a:r>
          </a:p>
          <a:p>
            <a:pPr algn="just"/>
            <a:endParaRPr lang="en-IN" b="1" dirty="0">
              <a:latin typeface="Google Sans Medium" panose="020B0604020202020204" charset="0"/>
              <a:ea typeface="Google Sans Medium" panose="020B0604020202020204" charset="0"/>
              <a:cs typeface="Google Sans Medium" panose="020B0604020202020204" charset="0"/>
            </a:endParaRPr>
          </a:p>
          <a:p>
            <a:pPr algn="just"/>
            <a:r>
              <a:rPr lang="en-IN" b="1" dirty="0">
                <a:latin typeface="Google Sans Medium" panose="020B0604020202020204" charset="0"/>
                <a:ea typeface="Google Sans Medium" panose="020B0604020202020204" charset="0"/>
                <a:cs typeface="Google Sans Medium" panose="020B0604020202020204" charset="0"/>
              </a:rPr>
              <a:t>3. Frontend</a:t>
            </a:r>
            <a:r>
              <a:rPr lang="en-IN" dirty="0">
                <a:latin typeface="Google Sans Medium" panose="020B0604020202020204" charset="0"/>
                <a:ea typeface="Google Sans Medium" panose="020B0604020202020204" charset="0"/>
                <a:cs typeface="Google Sans Medium" panose="020B0604020202020204" charset="0"/>
              </a:rPr>
              <a:t> Web: React/Next.js, Mobile: Flutter/React Native.</a:t>
            </a:r>
          </a:p>
          <a:p>
            <a:pPr algn="just"/>
            <a:r>
              <a:rPr lang="en-IN" dirty="0">
                <a:latin typeface="Google Sans Medium" panose="020B0604020202020204" charset="0"/>
                <a:ea typeface="Google Sans Medium" panose="020B0604020202020204" charset="0"/>
                <a:cs typeface="Google Sans Medium" panose="020B0604020202020204" charset="0"/>
              </a:rPr>
              <a:t>AI-assisted UX for product display and artisan dashboards.</a:t>
            </a:r>
          </a:p>
          <a:p>
            <a:pPr algn="just"/>
            <a:endParaRPr lang="en-IN" dirty="0">
              <a:latin typeface="Google Sans Medium" panose="020B0604020202020204" charset="0"/>
              <a:ea typeface="Google Sans Medium" panose="020B0604020202020204" charset="0"/>
              <a:cs typeface="Google Sans Medium" panose="020B0604020202020204" charset="0"/>
            </a:endParaRPr>
          </a:p>
          <a:p>
            <a:pPr algn="just"/>
            <a:r>
              <a:rPr lang="en-IN" b="1" dirty="0">
                <a:latin typeface="Google Sans Medium" panose="020B0604020202020204" charset="0"/>
                <a:ea typeface="Google Sans Medium" panose="020B0604020202020204" charset="0"/>
                <a:cs typeface="Google Sans Medium" panose="020B0604020202020204" charset="0"/>
              </a:rPr>
              <a:t>4. Marketing &amp; Analytics</a:t>
            </a:r>
          </a:p>
          <a:p>
            <a:pPr algn="just"/>
            <a:r>
              <a:rPr lang="en-IN" dirty="0">
                <a:latin typeface="Google Sans Medium" panose="020B0604020202020204" charset="0"/>
                <a:ea typeface="Google Sans Medium" panose="020B0604020202020204" charset="0"/>
                <a:cs typeface="Google Sans Medium" panose="020B0604020202020204" charset="0"/>
              </a:rPr>
              <a:t>AI-generated social media content and newsletters.</a:t>
            </a:r>
          </a:p>
          <a:p>
            <a:pPr algn="just"/>
            <a:r>
              <a:rPr lang="en-IN" dirty="0">
                <a:latin typeface="Google Sans Medium" panose="020B0604020202020204" charset="0"/>
                <a:ea typeface="Google Sans Medium" panose="020B0604020202020204" charset="0"/>
                <a:cs typeface="Google Sans Medium" panose="020B0604020202020204" charset="0"/>
              </a:rPr>
              <a:t>Analytics to track sales, engagement, and customer </a:t>
            </a:r>
            <a:r>
              <a:rPr lang="en-IN" dirty="0" err="1">
                <a:latin typeface="Google Sans Medium" panose="020B0604020202020204" charset="0"/>
                <a:ea typeface="Google Sans Medium" panose="020B0604020202020204" charset="0"/>
                <a:cs typeface="Google Sans Medium" panose="020B0604020202020204" charset="0"/>
              </a:rPr>
              <a:t>behavior</a:t>
            </a:r>
            <a:r>
              <a:rPr lang="en-IN" dirty="0">
                <a:latin typeface="Google Sans Medium" panose="020B0604020202020204" charset="0"/>
                <a:ea typeface="Google Sans Medium" panose="020B0604020202020204" charset="0"/>
                <a:cs typeface="Google Sans Medium" panose="020B0604020202020204" charset="0"/>
              </a:rPr>
              <a:t>.</a:t>
            </a:r>
          </a:p>
          <a:p>
            <a:pPr algn="just"/>
            <a:endParaRPr lang="en-IN" dirty="0">
              <a:latin typeface="Google Sans Medium" panose="020B0604020202020204" charset="0"/>
              <a:ea typeface="Google Sans Medium" panose="020B0604020202020204" charset="0"/>
              <a:cs typeface="Google Sans Medium" panose="020B0604020202020204" charset="0"/>
            </a:endParaRPr>
          </a:p>
          <a:p>
            <a:pPr algn="just"/>
            <a:r>
              <a:rPr lang="en-US" b="1" dirty="0">
                <a:latin typeface="Google Sans Medium" panose="020B0604020202020204" charset="0"/>
                <a:ea typeface="Google Sans Medium" panose="020B0604020202020204" charset="0"/>
                <a:cs typeface="Google Sans Medium" panose="020B0604020202020204" charset="0"/>
              </a:rPr>
              <a:t>5. Communication &amp; Payments</a:t>
            </a:r>
          </a:p>
          <a:p>
            <a:pPr algn="just"/>
            <a:r>
              <a:rPr lang="en-US" dirty="0">
                <a:latin typeface="Google Sans Medium" panose="020B0604020202020204" charset="0"/>
                <a:ea typeface="Google Sans Medium" panose="020B0604020202020204" charset="0"/>
                <a:cs typeface="Google Sans Medium" panose="020B0604020202020204" charset="0"/>
              </a:rPr>
              <a:t>AI chatbots and voice assistants.</a:t>
            </a:r>
          </a:p>
          <a:p>
            <a:pPr algn="just"/>
            <a:r>
              <a:rPr lang="en-US" dirty="0">
                <a:latin typeface="Google Sans Medium" panose="020B0604020202020204" charset="0"/>
                <a:ea typeface="Google Sans Medium" panose="020B0604020202020204" charset="0"/>
                <a:cs typeface="Google Sans Medium" panose="020B0604020202020204" charset="0"/>
              </a:rPr>
              <a:t>Secure payment integration (Stripe, </a:t>
            </a:r>
            <a:r>
              <a:rPr lang="en-US" dirty="0" err="1">
                <a:latin typeface="Google Sans Medium" panose="020B0604020202020204" charset="0"/>
                <a:ea typeface="Google Sans Medium" panose="020B0604020202020204" charset="0"/>
                <a:cs typeface="Google Sans Medium" panose="020B0604020202020204" charset="0"/>
              </a:rPr>
              <a:t>Razorpay</a:t>
            </a:r>
            <a:r>
              <a:rPr lang="en-US" dirty="0">
                <a:latin typeface="Google Sans Medium" panose="020B0604020202020204" charset="0"/>
                <a:ea typeface="Google Sans Medium" panose="020B0604020202020204" charset="0"/>
                <a:cs typeface="Google Sans Medium" panose="020B0604020202020204" charset="0"/>
              </a:rPr>
              <a:t>, Google Pay).</a:t>
            </a:r>
          </a:p>
          <a:p>
            <a:pPr algn="just"/>
            <a:endParaRPr lang="en-IN" b="1" dirty="0"/>
          </a:p>
          <a:p>
            <a:endParaRPr lang="en-IN" b="1" dirty="0"/>
          </a:p>
          <a:p>
            <a:endParaRPr lang="en-IN" b="1" dirty="0"/>
          </a:p>
          <a:p>
            <a:endParaRPr lang="en-IN" b="1" dirty="0"/>
          </a:p>
          <a:p>
            <a:pPr algn="just"/>
            <a:endParaRPr lang="en-IN" dirty="0">
              <a:latin typeface="Google Sans Medium" panose="020B0604020202020204" charset="0"/>
              <a:ea typeface="Google Sans Medium" panose="020B0604020202020204" charset="0"/>
              <a:cs typeface="Google Sans Medium" panose="020B0604020202020204" charset="0"/>
            </a:endParaRPr>
          </a:p>
          <a:p>
            <a:pPr marL="0" marR="0" lvl="0" indent="0" algn="l" rtl="0">
              <a:lnSpc>
                <a:spcPct val="115000"/>
              </a:lnSpc>
              <a:spcBef>
                <a:spcPts val="0"/>
              </a:spcBef>
              <a:spcAft>
                <a:spcPts val="1200"/>
              </a:spcAft>
              <a:buClr>
                <a:srgbClr val="616161"/>
              </a:buClr>
              <a:buSzPts val="1800"/>
              <a:buFont typeface="Proxima Nova"/>
              <a:buNone/>
            </a:pPr>
            <a:endParaRPr lang="en-GB" sz="1600" dirty="0">
              <a:solidFill>
                <a:schemeClr val="dk1"/>
              </a:solidFill>
              <a:latin typeface="Google Sans Medium" panose="020B0604020202020204" charset="0"/>
              <a:ea typeface="Google Sans Medium" panose="020B0604020202020204" charset="0"/>
              <a:cs typeface="Google Sans Medium" panose="020B0604020202020204" charset="0"/>
              <a:sym typeface="Google Sans Medium"/>
            </a:endParaRPr>
          </a:p>
          <a:p>
            <a:endParaRPr sz="1600" i="0" u="none" strike="noStrike" cap="none" dirty="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2"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106" name="Google Shape;106;p22"/>
          <p:cNvSpPr txBox="1"/>
          <p:nvPr/>
        </p:nvSpPr>
        <p:spPr>
          <a:xfrm>
            <a:off x="200188" y="634499"/>
            <a:ext cx="8386251" cy="4101052"/>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Clr>
                <a:srgbClr val="616161"/>
              </a:buClr>
              <a:buSzPts val="1800"/>
              <a:buFont typeface="Proxima Nova"/>
              <a:buNone/>
            </a:pPr>
            <a:r>
              <a:rPr lang="en-GB" sz="1600">
                <a:solidFill>
                  <a:schemeClr val="dk1"/>
                </a:solidFill>
                <a:latin typeface="Google Sans Medium"/>
                <a:ea typeface="Google Sans Medium"/>
                <a:cs typeface="Google Sans Medium"/>
                <a:sym typeface="Google Sans Medium"/>
              </a:rPr>
              <a:t>Estimated implementation cost (optional):</a:t>
            </a:r>
          </a:p>
          <a:p>
            <a:pPr lvl="0">
              <a:lnSpc>
                <a:spcPct val="115000"/>
              </a:lnSpc>
              <a:spcAft>
                <a:spcPts val="1200"/>
              </a:spcAft>
              <a:buClr>
                <a:srgbClr val="616161"/>
              </a:buClr>
              <a:buSzPts val="1800"/>
            </a:pPr>
            <a:r>
              <a:rPr lang="en-US">
                <a:latin typeface="Google Sans Medium" panose="020B0604020202020204" charset="0"/>
                <a:ea typeface="Google Sans Medium" panose="020B0604020202020204" charset="0"/>
                <a:cs typeface="Google Sans Medium" panose="020B0604020202020204" charset="0"/>
              </a:rPr>
              <a:t>Costs depend on scale, features, and infrastructure. Rough estimate</a:t>
            </a:r>
            <a:r>
              <a:rPr lang="en-US" sz="1600"/>
              <a:t>:</a:t>
            </a:r>
            <a:endParaRPr lang="en-GB" sz="1600">
              <a:solidFill>
                <a:schemeClr val="dk1"/>
              </a:solidFill>
              <a:latin typeface="Google Sans Medium"/>
              <a:ea typeface="Google Sans Medium"/>
              <a:cs typeface="Google Sans Medium"/>
              <a:sym typeface="Google Sans Medium"/>
            </a:endParaRPr>
          </a:p>
          <a:p>
            <a:pPr marL="0" marR="0" lvl="0" indent="0" algn="l" rtl="0">
              <a:lnSpc>
                <a:spcPct val="115000"/>
              </a:lnSpc>
              <a:spcBef>
                <a:spcPts val="0"/>
              </a:spcBef>
              <a:spcAft>
                <a:spcPts val="1200"/>
              </a:spcAft>
              <a:buClr>
                <a:srgbClr val="616161"/>
              </a:buClr>
              <a:buSzPts val="1800"/>
              <a:buFont typeface="Proxima Nova"/>
              <a:buNone/>
            </a:pPr>
            <a:endParaRPr lang="en-GB" sz="1600">
              <a:solidFill>
                <a:schemeClr val="dk1"/>
              </a:solidFill>
              <a:latin typeface="Google Sans Medium"/>
              <a:ea typeface="Google Sans Medium"/>
              <a:cs typeface="Google Sans Medium"/>
              <a:sym typeface="Google Sans Medium"/>
            </a:endParaRPr>
          </a:p>
          <a:p>
            <a:pPr marL="0" marR="0" lvl="0" indent="0" algn="l" rtl="0">
              <a:lnSpc>
                <a:spcPct val="115000"/>
              </a:lnSpc>
              <a:spcBef>
                <a:spcPts val="0"/>
              </a:spcBef>
              <a:spcAft>
                <a:spcPts val="1200"/>
              </a:spcAft>
              <a:buClr>
                <a:srgbClr val="616161"/>
              </a:buClr>
              <a:buSzPts val="1800"/>
              <a:buFont typeface="Proxima Nova"/>
              <a:buNone/>
            </a:pPr>
            <a:endParaRPr sz="1600" i="0" u="none" strike="noStrike" cap="none" dirty="0">
              <a:solidFill>
                <a:schemeClr val="dk1"/>
              </a:solidFill>
              <a:latin typeface="Google Sans Medium"/>
              <a:ea typeface="Google Sans Medium"/>
              <a:cs typeface="Google Sans Medium"/>
              <a:sym typeface="Google Sans Medium"/>
            </a:endParaRPr>
          </a:p>
        </p:txBody>
      </p:sp>
      <p:graphicFrame>
        <p:nvGraphicFramePr>
          <p:cNvPr id="10" name="Table 9">
            <a:extLst>
              <a:ext uri="{FF2B5EF4-FFF2-40B4-BE49-F238E27FC236}">
                <a16:creationId xmlns:a16="http://schemas.microsoft.com/office/drawing/2014/main" id="{CF7ADF7E-962C-92DB-115E-1119667952F2}"/>
              </a:ext>
            </a:extLst>
          </p:cNvPr>
          <p:cNvGraphicFramePr>
            <a:graphicFrameLocks noGrp="1"/>
          </p:cNvGraphicFramePr>
          <p:nvPr>
            <p:extLst>
              <p:ext uri="{D42A27DB-BD31-4B8C-83A1-F6EECF244321}">
                <p14:modId xmlns:p14="http://schemas.microsoft.com/office/powerpoint/2010/main" val="1342071771"/>
              </p:ext>
            </p:extLst>
          </p:nvPr>
        </p:nvGraphicFramePr>
        <p:xfrm>
          <a:off x="1390185" y="1644650"/>
          <a:ext cx="6096000" cy="2001520"/>
        </p:xfrm>
        <a:graphic>
          <a:graphicData uri="http://schemas.openxmlformats.org/drawingml/2006/table">
            <a:tbl>
              <a:tblPr firstRow="1" bandRow="1">
                <a:tableStyleId>{5940675A-B579-460E-94D1-54222C63F5DA}</a:tableStyleId>
              </a:tblPr>
              <a:tblGrid>
                <a:gridCol w="3048000">
                  <a:extLst>
                    <a:ext uri="{9D8B030D-6E8A-4147-A177-3AD203B41FA5}">
                      <a16:colId xmlns:a16="http://schemas.microsoft.com/office/drawing/2014/main" val="1159267377"/>
                    </a:ext>
                  </a:extLst>
                </a:gridCol>
                <a:gridCol w="3048000">
                  <a:extLst>
                    <a:ext uri="{9D8B030D-6E8A-4147-A177-3AD203B41FA5}">
                      <a16:colId xmlns:a16="http://schemas.microsoft.com/office/drawing/2014/main" val="1469516896"/>
                    </a:ext>
                  </a:extLst>
                </a:gridCol>
              </a:tblGrid>
              <a:tr h="370840">
                <a:tc>
                  <a:txBody>
                    <a:bodyPr/>
                    <a:lstStyle/>
                    <a:p>
                      <a:pPr>
                        <a:buNone/>
                      </a:pPr>
                      <a:r>
                        <a:rPr lang="en-IN" dirty="0"/>
                        <a:t>          Component</a:t>
                      </a:r>
                    </a:p>
                  </a:txBody>
                  <a:tcPr anchor="ctr"/>
                </a:tc>
                <a:tc>
                  <a:txBody>
                    <a:bodyPr/>
                    <a:lstStyle/>
                    <a:p>
                      <a:r>
                        <a:rPr lang="en-IN" dirty="0"/>
                        <a:t>               Cost  USD</a:t>
                      </a:r>
                    </a:p>
                  </a:txBody>
                  <a:tcPr/>
                </a:tc>
                <a:extLst>
                  <a:ext uri="{0D108BD9-81ED-4DB2-BD59-A6C34878D82A}">
                    <a16:rowId xmlns:a16="http://schemas.microsoft.com/office/drawing/2014/main" val="3438152098"/>
                  </a:ext>
                </a:extLst>
              </a:tr>
              <a:tr h="370840">
                <a:tc>
                  <a:txBody>
                    <a:bodyPr/>
                    <a:lstStyle/>
                    <a:p>
                      <a:r>
                        <a:rPr lang="en-IN" dirty="0"/>
                        <a:t>AI Content &amp; Image Generation</a:t>
                      </a:r>
                    </a:p>
                  </a:txBody>
                  <a:tcPr/>
                </a:tc>
                <a:tc>
                  <a:txBody>
                    <a:bodyPr/>
                    <a:lstStyle/>
                    <a:p>
                      <a:r>
                        <a:rPr lang="en-IN" dirty="0"/>
                        <a:t>10,000 – 25,000 per year</a:t>
                      </a:r>
                    </a:p>
                  </a:txBody>
                  <a:tcPr/>
                </a:tc>
                <a:extLst>
                  <a:ext uri="{0D108BD9-81ED-4DB2-BD59-A6C34878D82A}">
                    <a16:rowId xmlns:a16="http://schemas.microsoft.com/office/drawing/2014/main" val="2371333208"/>
                  </a:ext>
                </a:extLst>
              </a:tr>
              <a:tr h="370840">
                <a:tc>
                  <a:txBody>
                    <a:bodyPr/>
                    <a:lstStyle/>
                    <a:p>
                      <a:r>
                        <a:rPr lang="en-IN" dirty="0"/>
                        <a:t>Platform Development (Web &amp; Mobile)</a:t>
                      </a:r>
                    </a:p>
                  </a:txBody>
                  <a:tcPr/>
                </a:tc>
                <a:tc>
                  <a:txBody>
                    <a:bodyPr/>
                    <a:lstStyle/>
                    <a:p>
                      <a:r>
                        <a:rPr lang="en-IN" dirty="0"/>
                        <a:t>15,000 – 30,000 </a:t>
                      </a:r>
                    </a:p>
                  </a:txBody>
                  <a:tcPr/>
                </a:tc>
                <a:extLst>
                  <a:ext uri="{0D108BD9-81ED-4DB2-BD59-A6C34878D82A}">
                    <a16:rowId xmlns:a16="http://schemas.microsoft.com/office/drawing/2014/main" val="1838086580"/>
                  </a:ext>
                </a:extLst>
              </a:tr>
              <a:tr h="370840">
                <a:tc>
                  <a:txBody>
                    <a:bodyPr/>
                    <a:lstStyle/>
                    <a:p>
                      <a:r>
                        <a:rPr lang="en-IN" dirty="0"/>
                        <a:t>AR/VR Integration</a:t>
                      </a:r>
                    </a:p>
                  </a:txBody>
                  <a:tcPr/>
                </a:tc>
                <a:tc>
                  <a:txBody>
                    <a:bodyPr/>
                    <a:lstStyle/>
                    <a:p>
                      <a:r>
                        <a:rPr lang="en-IN" dirty="0"/>
                        <a:t>5,000 – 15,000</a:t>
                      </a:r>
                    </a:p>
                  </a:txBody>
                  <a:tcPr/>
                </a:tc>
                <a:extLst>
                  <a:ext uri="{0D108BD9-81ED-4DB2-BD59-A6C34878D82A}">
                    <a16:rowId xmlns:a16="http://schemas.microsoft.com/office/drawing/2014/main" val="3803607278"/>
                  </a:ext>
                </a:extLst>
              </a:tr>
              <a:tr h="370840">
                <a:tc>
                  <a:txBody>
                    <a:bodyPr/>
                    <a:lstStyle/>
                    <a:p>
                      <a:r>
                        <a:rPr lang="en-IN" dirty="0"/>
                        <a:t>Maintenance &amp; Updates</a:t>
                      </a:r>
                    </a:p>
                  </a:txBody>
                  <a:tcPr/>
                </a:tc>
                <a:tc>
                  <a:txBody>
                    <a:bodyPr/>
                    <a:lstStyle/>
                    <a:p>
                      <a:r>
                        <a:rPr lang="en-IN" dirty="0"/>
                        <a:t>5,000 – 10,000</a:t>
                      </a:r>
                    </a:p>
                  </a:txBody>
                  <a:tcPr/>
                </a:tc>
                <a:extLst>
                  <a:ext uri="{0D108BD9-81ED-4DB2-BD59-A6C34878D82A}">
                    <a16:rowId xmlns:a16="http://schemas.microsoft.com/office/drawing/2014/main" val="289536394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3" title="hackathon 5 – 2.png"/>
          <p:cNvPicPr preferRelativeResize="0"/>
          <p:nvPr/>
        </p:nvPicPr>
        <p:blipFill rotWithShape="1">
          <a:blip r:embed="rId3">
            <a:alphaModFix/>
          </a:blip>
          <a:srcRect/>
          <a:stretch/>
        </p:blipFill>
        <p:spPr>
          <a:xfrm>
            <a:off x="0" y="0"/>
            <a:ext cx="9144003" cy="5143504"/>
          </a:xfrm>
          <a:prstGeom prst="rect">
            <a:avLst/>
          </a:prstGeom>
          <a:noFill/>
          <a:ln>
            <a:noFill/>
          </a:ln>
        </p:spPr>
      </p:pic>
      <p:sp>
        <p:nvSpPr>
          <p:cNvPr id="112" name="Google Shape;112;p23"/>
          <p:cNvSpPr txBox="1"/>
          <p:nvPr/>
        </p:nvSpPr>
        <p:spPr>
          <a:xfrm>
            <a:off x="311700" y="826150"/>
            <a:ext cx="8520600" cy="4012500"/>
          </a:xfrm>
          <a:prstGeom prst="rect">
            <a:avLst/>
          </a:prstGeom>
          <a:noFill/>
          <a:ln>
            <a:noFill/>
          </a:ln>
        </p:spPr>
        <p:txBody>
          <a:bodyPr spcFirstLastPara="1" wrap="square" lIns="91425" tIns="91425" rIns="91425" bIns="91425" anchor="t" anchorCtr="0">
            <a:normAutofit/>
          </a:bodyPr>
          <a:lstStyle/>
          <a:p>
            <a:pPr lvl="0">
              <a:lnSpc>
                <a:spcPct val="115000"/>
              </a:lnSpc>
              <a:spcAft>
                <a:spcPts val="1200"/>
              </a:spcAft>
              <a:buClr>
                <a:srgbClr val="616161"/>
              </a:buClr>
              <a:buSzPts val="1800"/>
            </a:pPr>
            <a:r>
              <a:rPr lang="en-US" sz="2400" dirty="0"/>
              <a:t>Key Differentiators &amp; Unique Selling Points</a:t>
            </a:r>
            <a:r>
              <a:rPr lang="en-US" sz="2000" b="1" dirty="0"/>
              <a:t>:</a:t>
            </a:r>
          </a:p>
          <a:p>
            <a:r>
              <a:rPr lang="en-US" sz="1600" dirty="0"/>
              <a:t> 1</a:t>
            </a:r>
            <a:r>
              <a:rPr lang="en-US" sz="1600" b="1" dirty="0"/>
              <a:t>.</a:t>
            </a:r>
            <a:r>
              <a:rPr lang="en-US" dirty="0"/>
              <a:t>Purpose-built for local artisans — minimal onboarding, low-effort listing creation.</a:t>
            </a:r>
          </a:p>
          <a:p>
            <a:r>
              <a:rPr lang="en-US" dirty="0"/>
              <a:t> 2.Two-step verification to reduce hallucination: </a:t>
            </a:r>
            <a:r>
              <a:rPr lang="en-US" b="1" dirty="0"/>
              <a:t>CV filter → LLM writer</a:t>
            </a:r>
            <a:r>
              <a:rPr lang="en-US" dirty="0"/>
              <a:t> (ensures generated descriptions</a:t>
            </a:r>
          </a:p>
          <a:p>
            <a:r>
              <a:rPr lang="en-US" dirty="0"/>
              <a:t>     match the product).</a:t>
            </a:r>
          </a:p>
          <a:p>
            <a:r>
              <a:rPr lang="en-US" dirty="0"/>
              <a:t> 3.Multilingual, marketplace-ready outputs (title, 40–80 word description, tags).</a:t>
            </a:r>
          </a:p>
          <a:p>
            <a:r>
              <a:rPr lang="en-US" dirty="0"/>
              <a:t> 4.Lightweight on-device / offline CV check to filter non-artisan uploads and save API calls.</a:t>
            </a:r>
          </a:p>
          <a:p>
            <a:r>
              <a:rPr lang="en-US" dirty="0"/>
              <a:t> 5.Reusable REST API that integrates easily with marketplaces, mobile apps, or seller dashboards.</a:t>
            </a:r>
          </a:p>
          <a:p>
            <a:r>
              <a:rPr lang="en-US" dirty="0"/>
              <a:t> 6.Fast prototype path: runs on Vertex AI (Gemini) for high-quality copy + cheap TF classifier for image</a:t>
            </a:r>
          </a:p>
          <a:p>
            <a:r>
              <a:rPr lang="en-US" dirty="0"/>
              <a:t>    triage.</a:t>
            </a:r>
          </a:p>
          <a:p>
            <a:r>
              <a:rPr lang="en-US"/>
              <a:t> 7</a:t>
            </a:r>
            <a:r>
              <a:rPr lang="en-US" dirty="0"/>
              <a:t>.Privacy &amp; control: images can be retained locally or pushed to secure GCS; service accounts protect</a:t>
            </a:r>
          </a:p>
          <a:p>
            <a:r>
              <a:rPr lang="en-US" dirty="0"/>
              <a:t>     API access.</a:t>
            </a:r>
          </a:p>
          <a:p>
            <a:endParaRPr lang="en-US" sz="1600" b="1" dirty="0"/>
          </a:p>
          <a:p>
            <a:pPr lvl="0">
              <a:lnSpc>
                <a:spcPct val="115000"/>
              </a:lnSpc>
              <a:spcAft>
                <a:spcPts val="1200"/>
              </a:spcAft>
              <a:buClr>
                <a:srgbClr val="616161"/>
              </a:buClr>
              <a:buSzPts val="1800"/>
            </a:pPr>
            <a:endParaRPr lang="en-GB" sz="1600" dirty="0">
              <a:solidFill>
                <a:schemeClr val="dk1"/>
              </a:solidFill>
              <a:latin typeface="Google Sans Medium"/>
              <a:ea typeface="Google Sans Medium"/>
              <a:cs typeface="Google Sans Medium"/>
              <a:sym typeface="Google Sans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924</Words>
  <Application>Microsoft Office PowerPoint</Application>
  <PresentationFormat>On-screen Show (16:9)</PresentationFormat>
  <Paragraphs>73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Google Sans</vt:lpstr>
      <vt:lpstr>Proxima Nova</vt:lpstr>
      <vt:lpstr>Google Sans SemiBold</vt:lpstr>
      <vt:lpstr>Google Sans Medium</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Jaswanth</dc:creator>
  <cp:lastModifiedBy>praneeth krishna</cp:lastModifiedBy>
  <cp:revision>2</cp:revision>
  <dcterms:modified xsi:type="dcterms:W3CDTF">2025-09-21T12:00:15Z</dcterms:modified>
</cp:coreProperties>
</file>